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272" r:id="rId2"/>
    <p:sldId id="301" r:id="rId3"/>
    <p:sldId id="291" r:id="rId4"/>
    <p:sldId id="311" r:id="rId5"/>
    <p:sldId id="271" r:id="rId6"/>
    <p:sldId id="260" r:id="rId7"/>
    <p:sldId id="308" r:id="rId8"/>
    <p:sldId id="261" r:id="rId9"/>
    <p:sldId id="266" r:id="rId10"/>
    <p:sldId id="273" r:id="rId11"/>
    <p:sldId id="262" r:id="rId12"/>
    <p:sldId id="293" r:id="rId13"/>
    <p:sldId id="312" r:id="rId14"/>
    <p:sldId id="274" r:id="rId15"/>
    <p:sldId id="276" r:id="rId16"/>
    <p:sldId id="286" r:id="rId17"/>
    <p:sldId id="287" r:id="rId18"/>
    <p:sldId id="280" r:id="rId19"/>
    <p:sldId id="263" r:id="rId20"/>
    <p:sldId id="278" r:id="rId21"/>
    <p:sldId id="275" r:id="rId22"/>
    <p:sldId id="294" r:id="rId23"/>
    <p:sldId id="296" r:id="rId24"/>
    <p:sldId id="257" r:id="rId25"/>
    <p:sldId id="281" r:id="rId26"/>
    <p:sldId id="282" r:id="rId27"/>
    <p:sldId id="284" r:id="rId28"/>
    <p:sldId id="268" r:id="rId29"/>
    <p:sldId id="269" r:id="rId30"/>
    <p:sldId id="283" r:id="rId31"/>
    <p:sldId id="258" r:id="rId32"/>
    <p:sldId id="29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655" autoAdjust="0"/>
  </p:normalViewPr>
  <p:slideViewPr>
    <p:cSldViewPr snapToGrid="0" snapToObjects="1">
      <p:cViewPr varScale="1">
        <p:scale>
          <a:sx n="84" d="100"/>
          <a:sy n="84" d="100"/>
        </p:scale>
        <p:origin x="-103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751A2-FC46-0849-B20E-6AE6F7101A9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3B0B-FA24-5242-A098-BBBE05EDF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5886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Mondelez's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Benin Bough says that there is an "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overlap between the moments that consumers choose to make a snacking decision and the times when mobile usage spikes highest.</a:t>
            </a:r>
            <a:r>
              <a: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..”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"From a media standpoint, the most disruptive force today is mobile.  It's transforming consumer behavior across all touch points, from in-store and television to outdoor...there are seven billion people in the world, 5.2 billion mobile phones and only 4.1 billion toothbrushes.  We've clearly come to a place where this is a scale that's unprecedented...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83FAD-0523-2D48-87B2-F4BBDC70071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9759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7AEE3D-E276-734D-A6AA-9F46155DEE0A}" type="slidenum">
              <a:rPr lang="en-US"/>
              <a:pPr/>
              <a:t>21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F3B0B-FA24-5242-A098-BBBE05EDF72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2456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Liveramp</a:t>
            </a:r>
            <a:r>
              <a:rPr lang="en-US" dirty="0" smtClean="0"/>
              <a:t> data partners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F39A7-230B-3D46-A882-E7C72D72E7B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0055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69D-A9CD-A047-B670-B09FBAF0816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CCAC-309D-B847-832B-C89CEFE14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69D-A9CD-A047-B670-B09FBAF0816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CCAC-309D-B847-832B-C89CEFE14C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69D-A9CD-A047-B670-B09FBAF0816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CCAC-309D-B847-832B-C89CEFE14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69D-A9CD-A047-B670-B09FBAF0816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CCAC-309D-B847-832B-C89CEFE14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69D-A9CD-A047-B670-B09FBAF0816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CCAC-309D-B847-832B-C89CEFE14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69D-A9CD-A047-B670-B09FBAF0816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CCAC-309D-B847-832B-C89CEFE14C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69D-A9CD-A047-B670-B09FBAF0816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CCAC-309D-B847-832B-C89CEFE14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69D-A9CD-A047-B670-B09FBAF0816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CCAC-309D-B847-832B-C89CEFE14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69D-A9CD-A047-B670-B09FBAF0816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CCAC-309D-B847-832B-C89CEFE14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69D-A9CD-A047-B670-B09FBAF0816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CCAC-309D-B847-832B-C89CEFE14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69D-A9CD-A047-B670-B09FBAF0816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CCAC-309D-B847-832B-C89CEFE14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69D-A9CD-A047-B670-B09FBAF0816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CCAC-309D-B847-832B-C89CEFE14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876C69D-A9CD-A047-B670-B09FBAF0816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1CB7CCAC-309D-B847-832B-C89CEFE14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player.vimeo.com/video/66676095?title=0&amp;byline=0&amp;portrait=0&amp;color=e1720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onar.bottlenose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hyperlink" Target="https://www.dropbox.com/s/jdgl9tbmzgkolhh/Coca-Cola%20Small%20World%20Machines%20-%20Bringing%20India%20&amp;%20Pakistan%20Together(1).avi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rg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3827" y="2065015"/>
            <a:ext cx="5778500" cy="4406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21</a:t>
            </a:r>
            <a:r>
              <a:rPr lang="en-US" sz="2800" baseline="30000" dirty="0"/>
              <a:t>st</a:t>
            </a:r>
            <a:r>
              <a:rPr lang="en-US" sz="2800" dirty="0"/>
              <a:t> Century Consumer Protection=</a:t>
            </a:r>
            <a:r>
              <a:rPr lang="en-US" sz="2800" dirty="0" err="1"/>
              <a:t>Privacy+Digital</a:t>
            </a:r>
            <a:r>
              <a:rPr lang="en-US" sz="2800" dirty="0"/>
              <a:t> Marketing Applications, esp. finance, health, other sensitive transactions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2118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793986"/>
          </a:xfrm>
        </p:spPr>
        <p:txBody>
          <a:bodyPr/>
          <a:lstStyle/>
          <a:p>
            <a:r>
              <a:rPr lang="en-US" sz="2800" dirty="0" smtClean="0"/>
              <a:t>Era of Commercial Surveillance: Big Data</a:t>
            </a:r>
            <a:endParaRPr lang="en-US" sz="2800" dirty="0"/>
          </a:p>
        </p:txBody>
      </p:sp>
      <p:pic>
        <p:nvPicPr>
          <p:cNvPr id="4" name="Content Placeholder 3" descr="Merkle- Solve for Identity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735" b="137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417324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p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4752" y="0"/>
            <a:ext cx="6002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58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41" y="264617"/>
            <a:ext cx="8229600" cy="1186865"/>
          </a:xfrm>
        </p:spPr>
        <p:txBody>
          <a:bodyPr>
            <a:noAutofit/>
          </a:bodyPr>
          <a:lstStyle/>
          <a:p>
            <a:r>
              <a:rPr lang="en-US" sz="2800" b="1" i="1" dirty="0" smtClean="0"/>
              <a:t>Big data is now driving the growth and expansion of marketing.</a:t>
            </a:r>
            <a:endParaRPr lang="en-US" sz="28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/>
              <a:t>Targeting individuals and social groups/offline &amp; online</a:t>
            </a:r>
          </a:p>
          <a:p>
            <a:r>
              <a:rPr lang="en-US" dirty="0" smtClean="0"/>
              <a:t>Fully</a:t>
            </a:r>
            <a:r>
              <a:rPr lang="en-US" dirty="0"/>
              <a:t>-automated, “always-on” </a:t>
            </a:r>
            <a:r>
              <a:rPr lang="en-US" dirty="0" smtClean="0"/>
              <a:t>tracking</a:t>
            </a:r>
            <a:endParaRPr lang="en-US" dirty="0"/>
          </a:p>
          <a:p>
            <a:r>
              <a:rPr lang="en-US" dirty="0" smtClean="0"/>
              <a:t>Triggering and measuring actions in real time</a:t>
            </a:r>
          </a:p>
          <a:p>
            <a:r>
              <a:rPr lang="en-US" dirty="0" smtClean="0"/>
              <a:t>Levels </a:t>
            </a:r>
            <a:r>
              <a:rPr lang="en-US" dirty="0"/>
              <a:t>of precision </a:t>
            </a:r>
            <a:r>
              <a:rPr lang="en-US" dirty="0" smtClean="0"/>
              <a:t>unprecedented</a:t>
            </a:r>
          </a:p>
          <a:p>
            <a:r>
              <a:rPr lang="en-US" dirty="0" smtClean="0"/>
              <a:t>Shaping content and functionality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 descr="bigdatamarketing2014.tiff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772" r="-5772"/>
          <a:stretch/>
        </p:blipFill>
        <p:spPr>
          <a:xfrm>
            <a:off x="4746781" y="2104299"/>
            <a:ext cx="3739146" cy="4187505"/>
          </a:xfrm>
        </p:spPr>
      </p:pic>
    </p:spTree>
    <p:extLst>
      <p:ext uri="{BB962C8B-B14F-4D97-AF65-F5344CB8AC3E}">
        <p14:creationId xmlns:p14="http://schemas.microsoft.com/office/powerpoint/2010/main" xmlns="" val="333136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574919"/>
          </a:xfrm>
        </p:spPr>
        <p:txBody>
          <a:bodyPr/>
          <a:lstStyle/>
          <a:p>
            <a:r>
              <a:rPr lang="en-US" sz="2400" dirty="0" smtClean="0"/>
              <a:t>Mobile as dominant device (apps, geo-location)</a:t>
            </a:r>
            <a:endParaRPr lang="en-US" sz="2400" dirty="0"/>
          </a:p>
        </p:txBody>
      </p:sp>
      <p:pic>
        <p:nvPicPr>
          <p:cNvPr id="4" name="Content Placeholder 3" descr="Benin Bough- Mobile penetration.tif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46" b="9646"/>
          <a:stretch>
            <a:fillRect/>
          </a:stretch>
        </p:blipFill>
        <p:spPr>
          <a:xfrm>
            <a:off x="457200" y="1430241"/>
            <a:ext cx="8229600" cy="4894360"/>
          </a:xfrm>
        </p:spPr>
      </p:pic>
    </p:spTree>
    <p:extLst>
      <p:ext uri="{BB962C8B-B14F-4D97-AF65-F5344CB8AC3E}">
        <p14:creationId xmlns:p14="http://schemas.microsoft.com/office/powerpoint/2010/main" xmlns="" val="251153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They Know Your Location, Geographic History, Behaviors </a:t>
            </a:r>
            <a:endParaRPr lang="en-US" dirty="0"/>
          </a:p>
        </p:txBody>
      </p:sp>
      <p:pic>
        <p:nvPicPr>
          <p:cNvPr id="4" name="Content Placeholder 3" descr="alliant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65" b="150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4975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rkle- individual Leve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518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rkleTracking:Adforma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63600"/>
            <a:ext cx="9144000" cy="511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568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rkleData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76300"/>
            <a:ext cx="9144000" cy="508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44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facebooksocialmedi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363" y="1273175"/>
            <a:ext cx="8643937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le 3"/>
          <p:cNvSpPr>
            <a:spLocks noGrp="1"/>
          </p:cNvSpPr>
          <p:nvPr>
            <p:ph type="title"/>
          </p:nvPr>
        </p:nvSpPr>
        <p:spPr>
          <a:xfrm>
            <a:off x="779463" y="381000"/>
            <a:ext cx="7448550" cy="750888"/>
          </a:xfrm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Marketing through the Social Graph</a:t>
            </a:r>
          </a:p>
        </p:txBody>
      </p:sp>
    </p:spTree>
    <p:extLst>
      <p:ext uri="{BB962C8B-B14F-4D97-AF65-F5344CB8AC3E}">
        <p14:creationId xmlns:p14="http://schemas.microsoft.com/office/powerpoint/2010/main" xmlns="" val="257365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4926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Data Targeting of Individuals/Anywhere/Anytime</a:t>
            </a:r>
            <a:endParaRPr lang="en-US" sz="2800" dirty="0"/>
          </a:p>
        </p:txBody>
      </p:sp>
      <p:pic>
        <p:nvPicPr>
          <p:cNvPr id="4" name="Content Placeholder 3" descr="McDonald's Programmatic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21" b="33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81693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Consumer Rights in Data Driven Automated Marketplace</a:t>
            </a:r>
            <a:endParaRPr lang="en-US" sz="2800" dirty="0"/>
          </a:p>
        </p:txBody>
      </p:sp>
      <p:pic>
        <p:nvPicPr>
          <p:cNvPr id="12" name="Content Placeholder 11" descr="BlackBoxSociety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8" b="14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45132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9427"/>
          </a:xfrm>
        </p:spPr>
        <p:txBody>
          <a:bodyPr>
            <a:noAutofit/>
          </a:bodyPr>
          <a:lstStyle/>
          <a:p>
            <a:r>
              <a:rPr lang="en-US" sz="2800" dirty="0" smtClean="0"/>
              <a:t>A single consumer sold in milliseconds, web/mobile/TV</a:t>
            </a:r>
            <a:endParaRPr lang="en-US" sz="2800" dirty="0"/>
          </a:p>
        </p:txBody>
      </p:sp>
      <p:pic>
        <p:nvPicPr>
          <p:cNvPr id="6" name="Content Placeholder 5" descr="doubleclick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88" b="13888"/>
          <a:stretch>
            <a:fillRect/>
          </a:stretch>
        </p:blipFill>
        <p:spPr>
          <a:xfrm>
            <a:off x="457200" y="1238932"/>
            <a:ext cx="8229600" cy="4887232"/>
          </a:xfrm>
        </p:spPr>
      </p:pic>
    </p:spTree>
    <p:extLst>
      <p:ext uri="{BB962C8B-B14F-4D97-AF65-F5344CB8AC3E}">
        <p14:creationId xmlns:p14="http://schemas.microsoft.com/office/powerpoint/2010/main" xmlns="" val="66493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/>
          <p:cNvSpPr>
            <a:spLocks noChangeArrowheads="1"/>
          </p:cNvSpPr>
          <p:nvPr/>
        </p:nvSpPr>
        <p:spPr bwMode="auto">
          <a:xfrm>
            <a:off x="6435725" y="7889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4819" name="Rectangle 9"/>
          <p:cNvSpPr>
            <a:spLocks noChangeArrowheads="1"/>
          </p:cNvSpPr>
          <p:nvPr/>
        </p:nvSpPr>
        <p:spPr bwMode="auto">
          <a:xfrm>
            <a:off x="5707063" y="5921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4820" name="Rectangle 12"/>
          <p:cNvSpPr>
            <a:spLocks noChangeArrowheads="1"/>
          </p:cNvSpPr>
          <p:nvPr/>
        </p:nvSpPr>
        <p:spPr bwMode="auto">
          <a:xfrm>
            <a:off x="3836988" y="7493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8917" name="Rectangle 13"/>
          <p:cNvSpPr>
            <a:spLocks noGrp="1" noChangeArrowheads="1"/>
          </p:cNvSpPr>
          <p:nvPr>
            <p:ph type="title"/>
          </p:nvPr>
        </p:nvSpPr>
        <p:spPr>
          <a:xfrm>
            <a:off x="648697" y="532705"/>
            <a:ext cx="8229600" cy="51663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i="1" dirty="0">
                <a:latin typeface="Palatino"/>
                <a:hlinkClick r:id="rId3"/>
              </a:rPr>
              <a:t>Key Features of Contemporary Marketing</a:t>
            </a:r>
            <a:endParaRPr lang="en-US" sz="2800" dirty="0">
              <a:latin typeface="Palatino"/>
            </a:endParaRPr>
          </a:p>
        </p:txBody>
      </p:sp>
      <p:sp>
        <p:nvSpPr>
          <p:cNvPr id="34822" name="Rectangle 14"/>
          <p:cNvSpPr>
            <a:spLocks noGrp="1" noChangeArrowheads="1"/>
          </p:cNvSpPr>
          <p:nvPr>
            <p:ph idx="1"/>
          </p:nvPr>
        </p:nvSpPr>
        <p:spPr>
          <a:xfrm>
            <a:off x="457200" y="1744662"/>
            <a:ext cx="7966075" cy="38020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“360 degree,” multi-platform ubiquity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Data collection &amp; behavioral profiling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Immersive virtual environments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Woven into communication and social interactions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Mobile and location targeting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User generated, co-created ads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New metrics – Integration of content, marketing, &amp; sales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246404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598" y="274607"/>
            <a:ext cx="7451202" cy="652730"/>
          </a:xfrm>
        </p:spPr>
        <p:txBody>
          <a:bodyPr/>
          <a:lstStyle/>
          <a:p>
            <a:r>
              <a:rPr lang="en-US" sz="2400" dirty="0" smtClean="0"/>
              <a:t>  </a:t>
            </a:r>
            <a:r>
              <a:rPr lang="en-US" sz="2400" dirty="0"/>
              <a:t>	</a:t>
            </a:r>
            <a:r>
              <a:rPr lang="en-US" sz="2800" i="1" dirty="0" smtClean="0"/>
              <a:t>Features of Contemporary Marketing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5915"/>
            <a:ext cx="8229600" cy="517174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Advertising, marketing embedded in major platforms, applications (content </a:t>
            </a:r>
            <a:r>
              <a:rPr lang="en-US" sz="2400" dirty="0"/>
              <a:t>&amp; </a:t>
            </a:r>
            <a:r>
              <a:rPr lang="en-US" sz="2400" dirty="0" smtClean="0"/>
              <a:t>marketing intertwined)</a:t>
            </a:r>
          </a:p>
          <a:p>
            <a:r>
              <a:rPr lang="en-US" sz="2400" dirty="0" smtClean="0"/>
              <a:t>Data collection—offline and online—at its core (individual, social network, geo-location/community)</a:t>
            </a:r>
          </a:p>
          <a:p>
            <a:r>
              <a:rPr lang="en-US" sz="2400" dirty="0" smtClean="0"/>
              <a:t>Marketers focused on lifelong “engagement” using integrated Big-Data digitally-driven practices.  “Story-telling,” branded content/experiences.  Continuous campaigns</a:t>
            </a:r>
          </a:p>
          <a:p>
            <a:r>
              <a:rPr lang="en-US" sz="2400" dirty="0" smtClean="0"/>
              <a:t>“Smart” ads, personalized—they learn about you and change in real-time</a:t>
            </a:r>
          </a:p>
          <a:p>
            <a:r>
              <a:rPr lang="en-US" sz="2400" dirty="0" smtClean="0"/>
              <a:t>Growing focus on </a:t>
            </a:r>
            <a:r>
              <a:rPr lang="en-US" sz="2400" dirty="0" err="1" smtClean="0"/>
              <a:t>neuromarketing</a:t>
            </a:r>
            <a:r>
              <a:rPr lang="en-US" sz="2400" dirty="0" smtClean="0"/>
              <a:t>, unconscious</a:t>
            </a:r>
          </a:p>
          <a:p>
            <a:r>
              <a:rPr lang="en-US" sz="2400" dirty="0" smtClean="0"/>
              <a:t>System of Influence/Behavioral change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375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610971"/>
          </a:xfrm>
        </p:spPr>
        <p:txBody>
          <a:bodyPr/>
          <a:lstStyle/>
          <a:p>
            <a:r>
              <a:rPr lang="en-US" sz="2400" dirty="0" smtClean="0"/>
              <a:t>	</a:t>
            </a:r>
            <a:r>
              <a:rPr lang="en-US" sz="2400" i="1" dirty="0" smtClean="0"/>
              <a:t>Features of Contemporary Marketing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9079"/>
            <a:ext cx="8229600" cy="4665522"/>
          </a:xfrm>
        </p:spPr>
        <p:txBody>
          <a:bodyPr>
            <a:normAutofit/>
          </a:bodyPr>
          <a:lstStyle/>
          <a:p>
            <a:r>
              <a:rPr lang="en-US" dirty="0" smtClean="0"/>
              <a:t>Data on individual used to “predict” and then “optimize” behavioral actions</a:t>
            </a:r>
          </a:p>
          <a:p>
            <a:r>
              <a:rPr lang="en-US" dirty="0" smtClean="0"/>
              <a:t>Data points can include race/ethnicity, income, health, political interests, geography (real time offline/</a:t>
            </a:r>
            <a:r>
              <a:rPr lang="en-US" dirty="0" err="1" smtClean="0"/>
              <a:t>online+Big</a:t>
            </a:r>
            <a:r>
              <a:rPr lang="en-US" dirty="0" smtClean="0"/>
              <a:t> Data analysis).  E-scores/new forms of user classification.  Possible discrimination</a:t>
            </a:r>
          </a:p>
          <a:p>
            <a:r>
              <a:rPr lang="en-US" dirty="0" smtClean="0"/>
              <a:t>Data-driven marketing engines identify points of vulnerability for targeting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0753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7"/>
            <a:ext cx="8042276" cy="718962"/>
          </a:xfrm>
        </p:spPr>
        <p:txBody>
          <a:bodyPr/>
          <a:lstStyle/>
          <a:p>
            <a:r>
              <a:rPr lang="en-US" sz="2800" dirty="0" smtClean="0">
                <a:hlinkClick r:id="rId3"/>
              </a:rPr>
              <a:t>Social Surveillance</a:t>
            </a:r>
            <a:endParaRPr lang="en-US" sz="2800" dirty="0"/>
          </a:p>
        </p:txBody>
      </p:sp>
      <p:pic>
        <p:nvPicPr>
          <p:cNvPr id="4" name="Picture 3" descr="Bottlenos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82864"/>
            <a:ext cx="9144000" cy="502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63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stercard social command cent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9500" y="1143000"/>
            <a:ext cx="6985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03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451" y="994833"/>
            <a:ext cx="7019264" cy="480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94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qh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4463"/>
            <a:ext cx="9144000" cy="613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7652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itter:Heinke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1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254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ogle Programmatic TV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9004"/>
            <a:ext cx="9144000" cy="56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497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taPersonalization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76300"/>
            <a:ext cx="9144000" cy="510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3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2957" y="274638"/>
            <a:ext cx="8229600" cy="974195"/>
          </a:xfrm>
        </p:spPr>
        <p:txBody>
          <a:bodyPr>
            <a:normAutofit/>
          </a:bodyPr>
          <a:lstStyle/>
          <a:p>
            <a:r>
              <a:rPr lang="en-US" sz="3200" dirty="0" smtClean="0">
                <a:hlinkClick r:id="rId2"/>
              </a:rPr>
              <a:t>Targeting Teens: No safeguards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okeUKMobil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17638"/>
            <a:ext cx="8612557" cy="493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811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2456"/>
          </a:xfrm>
        </p:spPr>
        <p:txBody>
          <a:bodyPr/>
          <a:lstStyle/>
          <a:p>
            <a:r>
              <a:rPr lang="en-US" dirty="0" smtClean="0"/>
              <a:t>Quantified Self/</a:t>
            </a:r>
            <a:r>
              <a:rPr lang="en-US" dirty="0" err="1" smtClean="0"/>
              <a:t>IoT</a:t>
            </a:r>
            <a:endParaRPr lang="en-US" dirty="0"/>
          </a:p>
        </p:txBody>
      </p:sp>
      <p:pic>
        <p:nvPicPr>
          <p:cNvPr id="3" name="Picture 2" descr="Quantifed Self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95070"/>
            <a:ext cx="9144000" cy="548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717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86578"/>
          </a:xfrm>
        </p:spPr>
        <p:txBody>
          <a:bodyPr/>
          <a:lstStyle/>
          <a:p>
            <a:r>
              <a:rPr lang="en-US" sz="2800" dirty="0" smtClean="0"/>
              <a:t>Policy Issues/TTIP/Data Protection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Address relationship between data collection, digital marketing applications and consumer transactions, esp. financial, health, youth.</a:t>
            </a:r>
          </a:p>
          <a:p>
            <a:r>
              <a:rPr lang="en-US" sz="2000" dirty="0" smtClean="0"/>
              <a:t>Work closely with privacy enforcers, such as DPAs, to connect the role of data collection in contemp. consumer services.</a:t>
            </a:r>
          </a:p>
          <a:p>
            <a:r>
              <a:rPr lang="en-US" sz="2000" dirty="0" smtClean="0"/>
              <a:t>Support stronger rules on data protection (EU) and address new threats to consumer protection regulation, such as in TTIP and other trade deals.  Reg. Coherence, ISDS</a:t>
            </a:r>
          </a:p>
          <a:p>
            <a:r>
              <a:rPr lang="en-US" dirty="0" smtClean="0"/>
              <a:t>Work with regional and global NGOs, such as TACD, PI, CI.  Stay on top of changing developments.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5034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123347"/>
          </a:xfrm>
        </p:spPr>
        <p:txBody>
          <a:bodyPr/>
          <a:lstStyle/>
          <a:p>
            <a:r>
              <a:rPr lang="en-US" sz="2800" dirty="0" smtClean="0"/>
              <a:t>What Safeguards required?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444532"/>
            <a:ext cx="8042276" cy="4499069"/>
          </a:xfrm>
        </p:spPr>
        <p:txBody>
          <a:bodyPr/>
          <a:lstStyle/>
          <a:p>
            <a:r>
              <a:rPr lang="en-US" dirty="0" smtClean="0"/>
              <a:t>Transparency, Fairness, Accountability, Heightened Control for “sensitive” categories, Protection for Most Vulnerable, Privacy. “Digital Due Process”</a:t>
            </a:r>
          </a:p>
          <a:p>
            <a:endParaRPr lang="en-US" dirty="0"/>
          </a:p>
        </p:txBody>
      </p:sp>
      <p:pic>
        <p:nvPicPr>
          <p:cNvPr id="4" name="Picture 3" descr="Cal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4600" y="2588846"/>
            <a:ext cx="6651682" cy="426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402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13540"/>
            <a:ext cx="8042276" cy="133695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CDD: Working on Privacy &amp; Digital Consumer Protection Since Early 1990’s</a:t>
            </a:r>
            <a:endParaRPr lang="en-US" sz="2800" dirty="0"/>
          </a:p>
        </p:txBody>
      </p:sp>
      <p:pic>
        <p:nvPicPr>
          <p:cNvPr id="4" name="Content Placeholder 3" descr="coppa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5" b="12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86900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33336"/>
          </a:xfrm>
        </p:spPr>
        <p:txBody>
          <a:bodyPr/>
          <a:lstStyle/>
          <a:p>
            <a:r>
              <a:rPr lang="en-US" sz="2800" dirty="0" smtClean="0"/>
              <a:t>Digital Data”1993-2015</a:t>
            </a:r>
            <a:endParaRPr lang="en-US" sz="2800" dirty="0"/>
          </a:p>
        </p:txBody>
      </p:sp>
      <p:pic>
        <p:nvPicPr>
          <p:cNvPr id="5" name="Content Placeholder 4" descr="One to One Future.tif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4" r="1234"/>
          <a:stretch>
            <a:fillRect/>
          </a:stretch>
        </p:blipFill>
        <p:spPr>
          <a:xfrm>
            <a:off x="0" y="1222907"/>
            <a:ext cx="4038600" cy="4525963"/>
          </a:xfrm>
        </p:spPr>
      </p:pic>
      <p:pic>
        <p:nvPicPr>
          <p:cNvPr id="6" name="Content Placeholder 5" descr="Facebook Data Center.tif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30" r="31230"/>
          <a:stretch>
            <a:fillRect/>
          </a:stretch>
        </p:blipFill>
        <p:spPr>
          <a:xfrm>
            <a:off x="4648200" y="1452964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xmlns="" val="144968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Financial Crisis: </a:t>
            </a:r>
            <a:r>
              <a:rPr lang="en-US" sz="2800" dirty="0" smtClean="0"/>
              <a:t>Online Lead Generation/Subprime</a:t>
            </a:r>
            <a:endParaRPr lang="en-US" sz="2800" dirty="0"/>
          </a:p>
        </p:txBody>
      </p:sp>
      <p:pic>
        <p:nvPicPr>
          <p:cNvPr id="4" name="Content Placeholder 3" descr="subprime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468" b="184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48661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ouTub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6972"/>
            <a:ext cx="9144000" cy="559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972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al Digital Stat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567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1407</TotalTime>
  <Words>489</Words>
  <Application>Microsoft Office PowerPoint</Application>
  <PresentationFormat>On-screen Show (4:3)</PresentationFormat>
  <Paragraphs>59</Paragraphs>
  <Slides>32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Breeze</vt:lpstr>
      <vt:lpstr>21st Century Consumer Protection=Privacy+Digital Marketing Applications, esp. finance, health, other sensitive transactions</vt:lpstr>
      <vt:lpstr>Consumer Rights in Data Driven Automated Marketplace</vt:lpstr>
      <vt:lpstr>Slide 3</vt:lpstr>
      <vt:lpstr>What Safeguards required?</vt:lpstr>
      <vt:lpstr>CDD: Working on Privacy &amp; Digital Consumer Protection Since Early 1990’s</vt:lpstr>
      <vt:lpstr>Digital Data”1993-2015</vt:lpstr>
      <vt:lpstr>Global Financial Crisis: Online Lead Generation/Subprime</vt:lpstr>
      <vt:lpstr>Slide 8</vt:lpstr>
      <vt:lpstr>Slide 9</vt:lpstr>
      <vt:lpstr>Era of Commercial Surveillance: Big Data</vt:lpstr>
      <vt:lpstr>Slide 11</vt:lpstr>
      <vt:lpstr>Big data is now driving the growth and expansion of marketing.</vt:lpstr>
      <vt:lpstr>Mobile as dominant device (apps, geo-location)</vt:lpstr>
      <vt:lpstr>They Know Your Location, Geographic History, Behaviors </vt:lpstr>
      <vt:lpstr>Slide 15</vt:lpstr>
      <vt:lpstr>Slide 16</vt:lpstr>
      <vt:lpstr>Slide 17</vt:lpstr>
      <vt:lpstr>Marketing through the Social Graph</vt:lpstr>
      <vt:lpstr>Data Targeting of Individuals/Anywhere/Anytime</vt:lpstr>
      <vt:lpstr>A single consumer sold in milliseconds, web/mobile/TV</vt:lpstr>
      <vt:lpstr>Key Features of Contemporary Marketing</vt:lpstr>
      <vt:lpstr>   Features of Contemporary Marketing</vt:lpstr>
      <vt:lpstr> Features of Contemporary Marketing</vt:lpstr>
      <vt:lpstr>Social Surveillance</vt:lpstr>
      <vt:lpstr>Slide 25</vt:lpstr>
      <vt:lpstr>Slide 26</vt:lpstr>
      <vt:lpstr>Slide 27</vt:lpstr>
      <vt:lpstr>Slide 28</vt:lpstr>
      <vt:lpstr>Slide 29</vt:lpstr>
      <vt:lpstr>Targeting Teens: No safeguards</vt:lpstr>
      <vt:lpstr>Quantified Self/IoT</vt:lpstr>
      <vt:lpstr>Policy Issues/TTIP/Data Protection</vt:lpstr>
    </vt:vector>
  </TitlesOfParts>
  <Company>CDD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Chester</dc:creator>
  <cp:lastModifiedBy>alyce</cp:lastModifiedBy>
  <cp:revision>29</cp:revision>
  <dcterms:created xsi:type="dcterms:W3CDTF">2015-04-09T17:37:14Z</dcterms:created>
  <dcterms:modified xsi:type="dcterms:W3CDTF">2015-04-22T14:45:31Z</dcterms:modified>
</cp:coreProperties>
</file>